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roxima Nova"/>
      <p:regular r:id="rId14"/>
      <p:bold r:id="rId15"/>
      <p:italic r:id="rId16"/>
      <p:boldItalic r:id="rId17"/>
    </p:embeddedFont>
    <p:embeddedFont>
      <p:font typeface="Pacifico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ProximaNova-bold.fntdata"/><Relationship Id="rId14" Type="http://schemas.openxmlformats.org/officeDocument/2006/relationships/font" Target="fonts/ProximaNova-regular.fntdata"/><Relationship Id="rId17" Type="http://schemas.openxmlformats.org/officeDocument/2006/relationships/font" Target="fonts/ProximaNova-boldItalic.fntdata"/><Relationship Id="rId16" Type="http://schemas.openxmlformats.org/officeDocument/2006/relationships/font" Target="fonts/ProximaNova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Pacific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e59e278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e59e278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8508a4e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8508a4e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af98616e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af98616e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e59e2787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e59e2787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f4a6dcb3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f4a6dcb3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af98616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af98616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9af98616e8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9af98616e8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af98616e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af98616e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No Footer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3AAA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4800"/>
              <a:buNone/>
              <a:defRPr sz="4800"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4200"/>
              <a:buNone/>
              <a:defRPr sz="4200">
                <a:solidFill>
                  <a:srgbClr val="3AAA3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rgbClr val="579D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2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4200"/>
              <a:buNone/>
              <a:defRPr sz="4200">
                <a:solidFill>
                  <a:srgbClr val="3AAA3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5" name="Google Shape;55;p1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57" name="Google Shape;5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7888" y="4678680"/>
            <a:ext cx="833436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579D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14000"/>
              <a:buNone/>
              <a:defRPr b="1" sz="14000">
                <a:solidFill>
                  <a:srgbClr val="3AAA3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3071300"/>
            <a:ext cx="8520600" cy="40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6" name="Google Shape;6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Footer">
  <p:cSld name="TITLE_1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Google Shape;14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3AAA3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4800"/>
              <a:buNone/>
              <a:defRPr sz="4800"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lide No Footer">
  <p:cSld name="TITLE_1_1">
    <p:bg>
      <p:bgPr>
        <a:solidFill>
          <a:schemeClr val="dk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172375" y="7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800"/>
              <a:buNone/>
              <a:defRPr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Slide with Footer">
  <p:cSld name="TITLE_1_1_1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172375" y="7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800"/>
              <a:buNone/>
              <a:defRPr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3AAA3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800"/>
              <a:buNone/>
              <a:defRPr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800"/>
              <a:buNone/>
              <a:defRPr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rgbClr val="000000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" name="Google Shape;35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 txBox="1"/>
          <p:nvPr>
            <p:ph type="title"/>
          </p:nvPr>
        </p:nvSpPr>
        <p:spPr>
          <a:xfrm>
            <a:off x="172375" y="7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800"/>
              <a:buNone/>
              <a:defRPr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AAA35"/>
              </a:buClr>
              <a:buSzPts val="2400"/>
              <a:buNone/>
              <a:defRPr sz="2400">
                <a:solidFill>
                  <a:srgbClr val="3AAA3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" name="Google Shape;4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4750" y="4679396"/>
            <a:ext cx="833400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579D1C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" name="Google Shape;4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7888" y="4678680"/>
            <a:ext cx="833436" cy="30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579D1C"/>
              </a:buClr>
              <a:buSzPts val="2800"/>
              <a:buFont typeface="Proxima Nova"/>
              <a:buNone/>
              <a:defRPr sz="2800">
                <a:solidFill>
                  <a:srgbClr val="579D1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" y="4749892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19.png"/><Relationship Id="rId8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Relationship Id="rId6" Type="http://schemas.openxmlformats.org/officeDocument/2006/relationships/hyperlink" Target="http://amazing-widgets-monolithic-backend.amazing-widgets.tech/docs" TargetMode="External"/><Relationship Id="rId7" Type="http://schemas.openxmlformats.org/officeDocument/2006/relationships/hyperlink" Target="https://console.cloud.google.com/compute/instances?authuser=1&amp;project=digicloud-anthos&amp;instancessize=50&amp;instancesquery=%255B%257B_22k_22_3A_22_22_2C_22t_22_3A10_2C_22v_22_3A_22_5C_22amazing-widgets-backend_5C_22_22%257D%255D" TargetMode="External"/><Relationship Id="rId8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LGSPX9jJLGjcwE4Yhw1b2cESp9Emn7TW/view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://amazing-widgets-srv.apps.prod01.gke.anthos.ioco.lab/doc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80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9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100" y="2755388"/>
            <a:ext cx="1270650" cy="127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7"/>
          <p:cNvGrpSpPr/>
          <p:nvPr/>
        </p:nvGrpSpPr>
        <p:grpSpPr>
          <a:xfrm>
            <a:off x="2443911" y="2940513"/>
            <a:ext cx="1940930" cy="1085547"/>
            <a:chOff x="3040575" y="4367847"/>
            <a:chExt cx="1481400" cy="771204"/>
          </a:xfrm>
        </p:grpSpPr>
        <p:pic>
          <p:nvPicPr>
            <p:cNvPr id="81" name="Google Shape;8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85475" y="4367847"/>
              <a:ext cx="1191601" cy="321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17"/>
            <p:cNvSpPr txBox="1"/>
            <p:nvPr/>
          </p:nvSpPr>
          <p:spPr>
            <a:xfrm>
              <a:off x="3040575" y="4750851"/>
              <a:ext cx="1481400" cy="38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09303F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Cloud Services</a:t>
              </a:r>
              <a:endParaRPr sz="2100">
                <a:solidFill>
                  <a:srgbClr val="09303F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83" name="Google Shape;8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4627" y="2903213"/>
            <a:ext cx="1037121" cy="1061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87300" y="175750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434343"/>
                </a:solidFill>
              </a:rPr>
              <a:t>Subtitled: </a:t>
            </a:r>
            <a:endParaRPr sz="3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The </a:t>
            </a:r>
            <a:r>
              <a:rPr b="0" lang="en" sz="40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</a:t>
            </a:r>
            <a:r>
              <a:rPr lang="en" sz="4000"/>
              <a:t> Story</a:t>
            </a:r>
            <a:endParaRPr sz="4000"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87300" y="2093638"/>
            <a:ext cx="8520600" cy="4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With Special Thanks To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325" y="2774474"/>
            <a:ext cx="1940951" cy="1232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172375" y="7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</a:t>
            </a:r>
            <a:r>
              <a:rPr b="1" i="1" lang="en"/>
              <a:t>Dis</a:t>
            </a:r>
            <a:r>
              <a:rPr lang="en"/>
              <a:t>?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063" y="691375"/>
            <a:ext cx="4561999" cy="2907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950" y="691175"/>
            <a:ext cx="2179195" cy="2907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0" y="3563775"/>
            <a:ext cx="91146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3AAA35"/>
                </a:solidFill>
              </a:rPr>
              <a:t>Julian Gericke | Solutioneer @ </a:t>
            </a:r>
            <a:r>
              <a:rPr b="1" lang="en" sz="2200">
                <a:solidFill>
                  <a:srgbClr val="3AAA35"/>
                </a:solidFill>
              </a:rPr>
              <a:t>LSD</a:t>
            </a:r>
            <a:endParaRPr sz="2100">
              <a:solidFill>
                <a:srgbClr val="3AAA35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9300" y="4564949"/>
            <a:ext cx="437725" cy="4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6014" y="4121150"/>
            <a:ext cx="364301" cy="36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06462" y="4601649"/>
            <a:ext cx="364300" cy="36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06462" y="4121150"/>
            <a:ext cx="364300" cy="3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>
            <p:ph type="title"/>
          </p:nvPr>
        </p:nvSpPr>
        <p:spPr>
          <a:xfrm>
            <a:off x="1708863" y="4083400"/>
            <a:ext cx="16104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julian@lsd.co.za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00" name="Google Shape;100;p18"/>
          <p:cNvSpPr txBox="1"/>
          <p:nvPr>
            <p:ph type="title"/>
          </p:nvPr>
        </p:nvSpPr>
        <p:spPr>
          <a:xfrm>
            <a:off x="5379700" y="4122260"/>
            <a:ext cx="2179200" cy="2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https://lsd.co.za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1708863" y="4564950"/>
            <a:ext cx="27594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lsd-information-technology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5379688" y="4601700"/>
            <a:ext cx="2179200" cy="3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@lsdcoza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1388" y="1504650"/>
            <a:ext cx="4782576" cy="31804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8" name="Google Shape;108;p19"/>
          <p:cNvSpPr txBox="1"/>
          <p:nvPr>
            <p:ph type="title"/>
          </p:nvPr>
        </p:nvSpPr>
        <p:spPr>
          <a:xfrm>
            <a:off x="172388" y="96800"/>
            <a:ext cx="8520600" cy="12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The</a:t>
            </a:r>
            <a:r>
              <a:rPr b="1" lang="en" sz="4000"/>
              <a:t> </a:t>
            </a:r>
            <a:r>
              <a:rPr lang="en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</a:t>
            </a:r>
            <a:r>
              <a:rPr lang="en" sz="31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n" sz="2300"/>
              <a:t>story (like all great startup stories), began in a garage, creating a widget pricing comparison API...</a:t>
            </a:r>
            <a:r>
              <a:rPr lang="en" sz="31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endParaRPr sz="1900"/>
          </a:p>
        </p:txBody>
      </p:sp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329450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When cheapskate widget-bargain hunters caught on to the service they’d created, demand skyrocketed! TPS blew up! Things went cray!</a:t>
            </a:r>
            <a:endParaRPr sz="1900"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0763" y="1734012"/>
            <a:ext cx="5462485" cy="307568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013" y="1937185"/>
            <a:ext cx="5323975" cy="26693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12" name="Google Shape;112;p19"/>
          <p:cNvSpPr txBox="1"/>
          <p:nvPr>
            <p:ph type="title"/>
          </p:nvPr>
        </p:nvSpPr>
        <p:spPr>
          <a:xfrm>
            <a:off x="311700" y="329450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Unfortunately the monolithic architecture and infrastructure they’d been using presented both </a:t>
            </a:r>
            <a:r>
              <a:rPr b="1" lang="en" sz="2300" u="sng">
                <a:solidFill>
                  <a:schemeClr val="hlink"/>
                </a:solidFill>
                <a:hlinkClick r:id="rId6"/>
              </a:rPr>
              <a:t>scalability</a:t>
            </a:r>
            <a:r>
              <a:rPr lang="en" sz="2300"/>
              <a:t> and </a:t>
            </a:r>
            <a:r>
              <a:rPr b="1" lang="en" sz="2300" u="sng">
                <a:solidFill>
                  <a:schemeClr val="hlink"/>
                </a:solidFill>
                <a:hlinkClick r:id="rId7"/>
              </a:rPr>
              <a:t>mobility</a:t>
            </a:r>
            <a:r>
              <a:rPr lang="en" sz="2300"/>
              <a:t> limitations</a:t>
            </a:r>
            <a:endParaRPr sz="1900"/>
          </a:p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462800"/>
            <a:ext cx="85206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But all was not lost, for a cloud-nativefying, application modernisation platform was close at hand! Enter...</a:t>
            </a:r>
            <a:endParaRPr sz="1900"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9361" y="1937186"/>
            <a:ext cx="4285299" cy="214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3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300" y="55275"/>
            <a:ext cx="2075474" cy="10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810500"/>
            <a:ext cx="2414360" cy="120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1" name="Google Shape;121;p20"/>
          <p:cNvSpPr txBox="1"/>
          <p:nvPr>
            <p:ph idx="4294967295" type="title"/>
          </p:nvPr>
        </p:nvSpPr>
        <p:spPr>
          <a:xfrm>
            <a:off x="2905650" y="3087813"/>
            <a:ext cx="33327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Migrate for Anthos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2" name="Google Shape;122;p20"/>
          <p:cNvSpPr txBox="1"/>
          <p:nvPr>
            <p:ph idx="4294967295" type="title"/>
          </p:nvPr>
        </p:nvSpPr>
        <p:spPr>
          <a:xfrm>
            <a:off x="148950" y="871625"/>
            <a:ext cx="8846100" cy="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A modern </a:t>
            </a:r>
            <a:r>
              <a:rPr b="1" lang="en" sz="1600">
                <a:solidFill>
                  <a:srgbClr val="434343"/>
                </a:solidFill>
              </a:rPr>
              <a:t>application</a:t>
            </a:r>
            <a:r>
              <a:rPr lang="en" sz="1600">
                <a:solidFill>
                  <a:srgbClr val="434343"/>
                </a:solidFill>
              </a:rPr>
              <a:t> </a:t>
            </a:r>
            <a:r>
              <a:rPr b="1" lang="en" sz="1600">
                <a:solidFill>
                  <a:srgbClr val="434343"/>
                </a:solidFill>
              </a:rPr>
              <a:t>management</a:t>
            </a:r>
            <a:r>
              <a:rPr lang="en" sz="1600">
                <a:solidFill>
                  <a:srgbClr val="434343"/>
                </a:solidFill>
              </a:rPr>
              <a:t> </a:t>
            </a:r>
            <a:r>
              <a:rPr b="1" lang="en" sz="1600">
                <a:solidFill>
                  <a:srgbClr val="434343"/>
                </a:solidFill>
              </a:rPr>
              <a:t>platform</a:t>
            </a:r>
            <a:r>
              <a:rPr lang="en" sz="1600">
                <a:solidFill>
                  <a:srgbClr val="434343"/>
                </a:solidFill>
              </a:rPr>
              <a:t> that provides a </a:t>
            </a:r>
            <a:r>
              <a:rPr b="1" lang="en" sz="1600">
                <a:solidFill>
                  <a:srgbClr val="434343"/>
                </a:solidFill>
              </a:rPr>
              <a:t>consistent</a:t>
            </a:r>
            <a:r>
              <a:rPr lang="en" sz="1600">
                <a:solidFill>
                  <a:srgbClr val="434343"/>
                </a:solidFill>
              </a:rPr>
              <a:t> </a:t>
            </a:r>
            <a:r>
              <a:rPr b="1" lang="en" sz="1600">
                <a:solidFill>
                  <a:srgbClr val="434343"/>
                </a:solidFill>
              </a:rPr>
              <a:t>development</a:t>
            </a:r>
            <a:r>
              <a:rPr lang="en" sz="1600">
                <a:solidFill>
                  <a:srgbClr val="434343"/>
                </a:solidFill>
              </a:rPr>
              <a:t> and </a:t>
            </a:r>
            <a:r>
              <a:rPr b="1" lang="en" sz="1600">
                <a:solidFill>
                  <a:srgbClr val="434343"/>
                </a:solidFill>
              </a:rPr>
              <a:t>operations</a:t>
            </a:r>
            <a:r>
              <a:rPr lang="en" sz="1600">
                <a:solidFill>
                  <a:srgbClr val="434343"/>
                </a:solidFill>
              </a:rPr>
              <a:t> </a:t>
            </a:r>
            <a:r>
              <a:rPr b="1" lang="en" sz="1600">
                <a:solidFill>
                  <a:srgbClr val="434343"/>
                </a:solidFill>
              </a:rPr>
              <a:t>experience</a:t>
            </a:r>
            <a:r>
              <a:rPr lang="en" sz="1600">
                <a:solidFill>
                  <a:srgbClr val="434343"/>
                </a:solidFill>
              </a:rPr>
              <a:t> for </a:t>
            </a:r>
            <a:r>
              <a:rPr b="1" lang="en" sz="1600">
                <a:solidFill>
                  <a:srgbClr val="434343"/>
                </a:solidFill>
              </a:rPr>
              <a:t>cloud</a:t>
            </a:r>
            <a:r>
              <a:rPr lang="en" sz="1600">
                <a:solidFill>
                  <a:srgbClr val="434343"/>
                </a:solidFill>
              </a:rPr>
              <a:t> and </a:t>
            </a:r>
            <a:r>
              <a:rPr b="1" lang="en" sz="1600">
                <a:solidFill>
                  <a:srgbClr val="434343"/>
                </a:solidFill>
              </a:rPr>
              <a:t>on-premises</a:t>
            </a:r>
            <a:r>
              <a:rPr lang="en" sz="1600">
                <a:solidFill>
                  <a:srgbClr val="434343"/>
                </a:solidFill>
              </a:rPr>
              <a:t> environments, with such features as:</a:t>
            </a:r>
            <a:endParaRPr sz="1600"/>
          </a:p>
        </p:txBody>
      </p:sp>
      <p:sp>
        <p:nvSpPr>
          <p:cNvPr id="123" name="Google Shape;123;p20"/>
          <p:cNvSpPr txBox="1"/>
          <p:nvPr>
            <p:ph idx="4294967295" type="title"/>
          </p:nvPr>
        </p:nvSpPr>
        <p:spPr>
          <a:xfrm>
            <a:off x="1051350" y="3490050"/>
            <a:ext cx="7041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Migrate your virtualized workloads to containers and deploy to K8!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(Currently supports Linux or Windows VMs running on VMware, AWS, Azure, or Compute Engine) 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810500"/>
            <a:ext cx="2414360" cy="120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5" name="Google Shape;125;p20"/>
          <p:cNvSpPr txBox="1"/>
          <p:nvPr>
            <p:ph idx="4294967295" type="title"/>
          </p:nvPr>
        </p:nvSpPr>
        <p:spPr>
          <a:xfrm>
            <a:off x="2905650" y="3087813"/>
            <a:ext cx="33327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GKE On-prem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6" name="Google Shape;126;p20"/>
          <p:cNvSpPr txBox="1"/>
          <p:nvPr>
            <p:ph idx="4294967295" type="title"/>
          </p:nvPr>
        </p:nvSpPr>
        <p:spPr>
          <a:xfrm>
            <a:off x="1051350" y="3490050"/>
            <a:ext cx="7041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GKE on-prem is hybrid cloud software that brings GKE to your datacenter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810500"/>
            <a:ext cx="2414360" cy="120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8" name="Google Shape;128;p20"/>
          <p:cNvSpPr txBox="1"/>
          <p:nvPr>
            <p:ph idx="4294967295" type="title"/>
          </p:nvPr>
        </p:nvSpPr>
        <p:spPr>
          <a:xfrm>
            <a:off x="2905650" y="3087813"/>
            <a:ext cx="33327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Anthos Service Mesh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29" name="Google Shape;129;p20"/>
          <p:cNvSpPr txBox="1"/>
          <p:nvPr>
            <p:ph idx="4294967295" type="title"/>
          </p:nvPr>
        </p:nvSpPr>
        <p:spPr>
          <a:xfrm>
            <a:off x="1051350" y="3490050"/>
            <a:ext cx="7041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Fully managed service mesh for your complex microservices architectures.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810500"/>
            <a:ext cx="2414360" cy="120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" name="Google Shape;131;p20"/>
          <p:cNvSpPr txBox="1"/>
          <p:nvPr>
            <p:ph idx="4294967295" type="title"/>
          </p:nvPr>
        </p:nvSpPr>
        <p:spPr>
          <a:xfrm>
            <a:off x="2905650" y="3087813"/>
            <a:ext cx="33327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Anthos Config Management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2" name="Google Shape;132;p20"/>
          <p:cNvSpPr txBox="1"/>
          <p:nvPr>
            <p:ph idx="4294967295" type="title"/>
          </p:nvPr>
        </p:nvSpPr>
        <p:spPr>
          <a:xfrm>
            <a:off x="1051350" y="3490050"/>
            <a:ext cx="70413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Automate policy and security at scale for your hybrid and multi-cloud Kubernetes deployments.</a:t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817" y="1810500"/>
            <a:ext cx="2414360" cy="12071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4" name="Google Shape;134;p20"/>
          <p:cNvSpPr txBox="1"/>
          <p:nvPr>
            <p:ph idx="4294967295" type="title"/>
          </p:nvPr>
        </p:nvSpPr>
        <p:spPr>
          <a:xfrm>
            <a:off x="2905650" y="3087813"/>
            <a:ext cx="33327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Binary Authorization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135" name="Google Shape;135;p20"/>
          <p:cNvSpPr txBox="1"/>
          <p:nvPr>
            <p:ph idx="4294967295" type="title"/>
          </p:nvPr>
        </p:nvSpPr>
        <p:spPr>
          <a:xfrm>
            <a:off x="1051350" y="3490050"/>
            <a:ext cx="7041300" cy="48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Deploy only trusted containers on Google Kubernetes Engine.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Widgets: </a:t>
            </a:r>
            <a:r>
              <a:rPr lang="en" sz="2200">
                <a:solidFill>
                  <a:srgbClr val="434343"/>
                </a:solidFill>
              </a:rPr>
              <a:t>The Journey to Cloud Native awesomeness with    </a:t>
            </a:r>
            <a:r>
              <a:rPr b="1" lang="en" sz="2200">
                <a:solidFill>
                  <a:srgbClr val="434343"/>
                </a:solidFill>
              </a:rPr>
              <a:t>&gt;&gt;</a:t>
            </a:r>
            <a:endParaRPr b="1"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152" y="4119100"/>
            <a:ext cx="1668424" cy="83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243725"/>
            <a:ext cx="8579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1. </a:t>
            </a:r>
            <a:r>
              <a:rPr b="1" lang="en" sz="2000">
                <a:solidFill>
                  <a:srgbClr val="434343"/>
                </a:solidFill>
              </a:rPr>
              <a:t>Quickly containerise</a:t>
            </a:r>
            <a:r>
              <a:rPr lang="en" sz="1800">
                <a:solidFill>
                  <a:srgbClr val="434343"/>
                </a:solidFill>
              </a:rPr>
              <a:t> non-portable legacy backend with </a:t>
            </a:r>
            <a:r>
              <a:rPr b="1" lang="en" sz="1800">
                <a:solidFill>
                  <a:srgbClr val="434343"/>
                </a:solidFill>
              </a:rPr>
              <a:t>Migrate for Anthos!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311700" y="1030125"/>
            <a:ext cx="8579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2</a:t>
            </a: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. </a:t>
            </a:r>
            <a:r>
              <a:rPr b="1" lang="en" sz="2000">
                <a:solidFill>
                  <a:srgbClr val="434343"/>
                </a:solidFill>
              </a:rPr>
              <a:t>Deploy</a:t>
            </a:r>
            <a:r>
              <a:rPr lang="en" sz="1800">
                <a:solidFill>
                  <a:srgbClr val="434343"/>
                </a:solidFill>
              </a:rPr>
              <a:t> newly containerised backend service to a local datacenter running </a:t>
            </a:r>
            <a:r>
              <a:rPr b="1" lang="en" sz="1800">
                <a:solidFill>
                  <a:srgbClr val="434343"/>
                </a:solidFill>
              </a:rPr>
              <a:t>Anthos GKE-on-prem!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144" name="Google Shape;144;p21"/>
          <p:cNvSpPr txBox="1"/>
          <p:nvPr>
            <p:ph idx="1" type="body"/>
          </p:nvPr>
        </p:nvSpPr>
        <p:spPr>
          <a:xfrm>
            <a:off x="311700" y="1816513"/>
            <a:ext cx="8579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3</a:t>
            </a: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. </a:t>
            </a:r>
            <a:r>
              <a:rPr b="1" lang="en" sz="2000">
                <a:solidFill>
                  <a:srgbClr val="434343"/>
                </a:solidFill>
              </a:rPr>
              <a:t>Autoscale! </a:t>
            </a:r>
            <a:r>
              <a:rPr lang="en" sz="1800">
                <a:solidFill>
                  <a:srgbClr val="434343"/>
                </a:solidFill>
              </a:rPr>
              <a:t>Cater to fluctuating workloads using the power of Kubernetes</a:t>
            </a:r>
            <a:endParaRPr b="1" sz="1800">
              <a:solidFill>
                <a:srgbClr val="434343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body"/>
          </p:nvPr>
        </p:nvSpPr>
        <p:spPr>
          <a:xfrm>
            <a:off x="311700" y="2499000"/>
            <a:ext cx="8579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?</a:t>
            </a: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. </a:t>
            </a:r>
            <a:r>
              <a:rPr lang="en" sz="2000">
                <a:solidFill>
                  <a:srgbClr val="434343"/>
                </a:solidFill>
              </a:rPr>
              <a:t>The devs are decomposing our old </a:t>
            </a:r>
            <a:r>
              <a:rPr b="1" lang="en" sz="2000">
                <a:solidFill>
                  <a:srgbClr val="434343"/>
                </a:solidFill>
              </a:rPr>
              <a:t>monolithic </a:t>
            </a:r>
            <a:r>
              <a:rPr lang="en" sz="2000">
                <a:solidFill>
                  <a:srgbClr val="434343"/>
                </a:solidFill>
              </a:rPr>
              <a:t>backend API, sit tight... 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11700" y="3254375"/>
            <a:ext cx="8579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5.</a:t>
            </a:r>
            <a:r>
              <a:rPr lang="en" sz="32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 </a:t>
            </a:r>
            <a:r>
              <a:rPr lang="en" sz="2000">
                <a:solidFill>
                  <a:srgbClr val="434343"/>
                </a:solidFill>
              </a:rPr>
              <a:t>We have </a:t>
            </a:r>
            <a:r>
              <a:rPr b="1" lang="en" sz="2000">
                <a:solidFill>
                  <a:srgbClr val="434343"/>
                </a:solidFill>
              </a:rPr>
              <a:t>microservices! </a:t>
            </a:r>
            <a:r>
              <a:rPr lang="en" sz="2000">
                <a:solidFill>
                  <a:srgbClr val="434343"/>
                </a:solidFill>
              </a:rPr>
              <a:t>Anthos Service Mesh is leveraged to provide observability and SLO tracking!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4236825"/>
            <a:ext cx="35082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Widgets: </a:t>
            </a:r>
            <a:r>
              <a:rPr lang="en" sz="1800">
                <a:solidFill>
                  <a:srgbClr val="434343"/>
                </a:solidFill>
              </a:rPr>
              <a:t>Migrate for </a:t>
            </a:r>
            <a:endParaRPr sz="1800"/>
          </a:p>
        </p:txBody>
      </p:sp>
      <p:pic>
        <p:nvPicPr>
          <p:cNvPr id="152" name="Google Shape;152;p22" title="migrate-for-antho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6863" y="209550"/>
            <a:ext cx="6990269" cy="3932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863" y="4276788"/>
            <a:ext cx="1037724" cy="51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311700" y="4236825"/>
            <a:ext cx="374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Widgets: </a:t>
            </a:r>
            <a:r>
              <a:rPr lang="en" sz="1800">
                <a:solidFill>
                  <a:srgbClr val="434343"/>
                </a:solidFill>
              </a:rPr>
              <a:t>GKE On-prem</a:t>
            </a:r>
            <a:endParaRPr sz="1800"/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50" y="984575"/>
            <a:ext cx="8839201" cy="283765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7375" y="161975"/>
            <a:ext cx="5129226" cy="4137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4236825"/>
            <a:ext cx="56139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Pacifico"/>
                <a:ea typeface="Pacifico"/>
                <a:cs typeface="Pacifico"/>
                <a:sym typeface="Pacifico"/>
              </a:rPr>
              <a:t>Amazing Widgets:                 </a:t>
            </a:r>
            <a:r>
              <a:rPr lang="en" sz="1800">
                <a:solidFill>
                  <a:srgbClr val="434343"/>
                </a:solidFill>
              </a:rPr>
              <a:t>Journey</a:t>
            </a:r>
            <a:endParaRPr sz="1800"/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988" y="4276788"/>
            <a:ext cx="1037724" cy="518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4"/>
          <p:cNvSpPr txBox="1"/>
          <p:nvPr>
            <p:ph idx="4294967295" type="title"/>
          </p:nvPr>
        </p:nvSpPr>
        <p:spPr>
          <a:xfrm>
            <a:off x="311700" y="1203150"/>
            <a:ext cx="8296800" cy="22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Deploy </a:t>
            </a:r>
            <a:r>
              <a:rPr lang="en" sz="2100" u="sng">
                <a:solidFill>
                  <a:schemeClr val="hlink"/>
                </a:solidFill>
                <a:hlinkClick r:id="rId4"/>
              </a:rPr>
              <a:t>newly containerised monolith</a:t>
            </a:r>
            <a:r>
              <a:rPr lang="en" sz="2100">
                <a:solidFill>
                  <a:srgbClr val="434343"/>
                </a:solidFill>
              </a:rPr>
              <a:t> to GKE On-Prem (Prod)</a:t>
            </a:r>
            <a:endParaRPr sz="2100">
              <a:solidFill>
                <a:srgbClr val="434343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***Insert ridiculous typing noises while monolith is decomposed***</a:t>
            </a:r>
            <a:endParaRPr sz="21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434343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100"/>
              <a:buChar char="●"/>
            </a:pPr>
            <a:r>
              <a:rPr lang="en" sz="2100">
                <a:solidFill>
                  <a:srgbClr val="434343"/>
                </a:solidFill>
              </a:rPr>
              <a:t>Use Anthos Service Mesh to provide observability across newly built microservices!</a:t>
            </a:r>
            <a:endParaRPr sz="2100">
              <a:solidFill>
                <a:srgbClr val="434343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SD - Updated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